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14" r:id="rId2"/>
    <p:sldId id="315" r:id="rId3"/>
    <p:sldId id="316" r:id="rId4"/>
    <p:sldId id="320" r:id="rId5"/>
    <p:sldId id="317" r:id="rId6"/>
    <p:sldId id="296" r:id="rId7"/>
    <p:sldId id="292" r:id="rId8"/>
    <p:sldId id="293"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8C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18" autoAdjust="0"/>
    <p:restoredTop sz="77415" autoAdjust="0"/>
  </p:normalViewPr>
  <p:slideViewPr>
    <p:cSldViewPr snapToGrid="0">
      <p:cViewPr>
        <p:scale>
          <a:sx n="68" d="100"/>
          <a:sy n="68" d="100"/>
        </p:scale>
        <p:origin x="-120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7418BB-FFA6-4FFD-80A5-B183769A8A00}" type="datetimeFigureOut">
              <a:rPr lang="en-US" smtClean="0"/>
              <a:t>07/02/2023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67839-2516-4BC0-AE68-119356D6391A}" type="slidenum">
              <a:rPr lang="en-US" smtClean="0"/>
              <a:t>‹#›</a:t>
            </a:fld>
            <a:endParaRPr lang="en-US"/>
          </a:p>
        </p:txBody>
      </p:sp>
    </p:spTree>
    <p:extLst>
      <p:ext uri="{BB962C8B-B14F-4D97-AF65-F5344CB8AC3E}">
        <p14:creationId xmlns:p14="http://schemas.microsoft.com/office/powerpoint/2010/main" val="1233136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Moving toward more sustainable development will involve sufficient production and consumption of acceptable, safe and healthy agricultural products that result in economic growth, poverty reduction, food security and good nutrition and other impacts, including environmental and natural resources</a:t>
            </a:r>
          </a:p>
          <a:p>
            <a:endParaRPr lang="en-US" dirty="0"/>
          </a:p>
        </p:txBody>
      </p:sp>
      <p:sp>
        <p:nvSpPr>
          <p:cNvPr id="4" name="Slide Number Placeholder 3"/>
          <p:cNvSpPr>
            <a:spLocks noGrp="1"/>
          </p:cNvSpPr>
          <p:nvPr>
            <p:ph type="sldNum" sz="quarter" idx="5"/>
          </p:nvPr>
        </p:nvSpPr>
        <p:spPr/>
        <p:txBody>
          <a:bodyPr/>
          <a:lstStyle/>
          <a:p>
            <a:fld id="{D8867839-2516-4BC0-AE68-119356D6391A}" type="slidenum">
              <a:rPr lang="en-US" smtClean="0"/>
              <a:t>3</a:t>
            </a:fld>
            <a:endParaRPr lang="en-US"/>
          </a:p>
        </p:txBody>
      </p:sp>
    </p:spTree>
    <p:extLst>
      <p:ext uri="{BB962C8B-B14F-4D97-AF65-F5344CB8AC3E}">
        <p14:creationId xmlns:p14="http://schemas.microsoft.com/office/powerpoint/2010/main" val="1390206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867839-2516-4BC0-AE68-119356D6391A}" type="slidenum">
              <a:rPr lang="en-US" smtClean="0"/>
              <a:t>8</a:t>
            </a:fld>
            <a:endParaRPr lang="en-US"/>
          </a:p>
        </p:txBody>
      </p:sp>
    </p:spTree>
    <p:extLst>
      <p:ext uri="{BB962C8B-B14F-4D97-AF65-F5344CB8AC3E}">
        <p14:creationId xmlns:p14="http://schemas.microsoft.com/office/powerpoint/2010/main" val="3725330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8BFE7C-52FB-4482-B666-D0F58B067BEA}" type="slidenum">
              <a:rPr lang="en-US" smtClean="0"/>
              <a:t>9</a:t>
            </a:fld>
            <a:endParaRPr lang="en-US"/>
          </a:p>
        </p:txBody>
      </p:sp>
    </p:spTree>
    <p:extLst>
      <p:ext uri="{BB962C8B-B14F-4D97-AF65-F5344CB8AC3E}">
        <p14:creationId xmlns:p14="http://schemas.microsoft.com/office/powerpoint/2010/main" val="2883670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0A613C-9076-4B60-BD9E-6E74DF262D59}" type="datetimeFigureOut">
              <a:rPr lang="en-US" smtClean="0"/>
              <a:t>07/02/2023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BDE71-6020-4AD4-B2F3-DEA5D02717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410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0A613C-9076-4B60-BD9E-6E74DF262D59}" type="datetimeFigureOut">
              <a:rPr lang="en-US" smtClean="0"/>
              <a:t>07/02/2023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251096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0A613C-9076-4B60-BD9E-6E74DF262D59}" type="datetimeFigureOut">
              <a:rPr lang="en-US" smtClean="0"/>
              <a:t>07/02/2023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302211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0A613C-9076-4B60-BD9E-6E74DF262D59}" type="datetimeFigureOut">
              <a:rPr lang="en-US" smtClean="0"/>
              <a:t>07/02/2023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302513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0A613C-9076-4B60-BD9E-6E74DF262D59}" type="datetimeFigureOut">
              <a:rPr lang="en-US" smtClean="0"/>
              <a:t>07/02/2023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BDE71-6020-4AD4-B2F3-DEA5D027175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406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0A613C-9076-4B60-BD9E-6E74DF262D59}" type="datetimeFigureOut">
              <a:rPr lang="en-US" smtClean="0"/>
              <a:t>07/02/2023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3051914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0A613C-9076-4B60-BD9E-6E74DF262D59}" type="datetimeFigureOut">
              <a:rPr lang="en-US" smtClean="0"/>
              <a:t>07/02/2023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2997889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0A613C-9076-4B60-BD9E-6E74DF262D59}" type="datetimeFigureOut">
              <a:rPr lang="en-US" smtClean="0"/>
              <a:t>07/02/2023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89329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B0A613C-9076-4B60-BD9E-6E74DF262D59}" type="datetimeFigureOut">
              <a:rPr lang="en-US" smtClean="0"/>
              <a:t>07/02/2023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1829508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B0A613C-9076-4B60-BD9E-6E74DF262D59}" type="datetimeFigureOut">
              <a:rPr lang="en-US" smtClean="0"/>
              <a:t>07/02/2023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C6BDE71-6020-4AD4-B2F3-DEA5D027175D}" type="slidenum">
              <a:rPr lang="en-US" smtClean="0"/>
              <a:t>‹#›</a:t>
            </a:fld>
            <a:endParaRPr lang="en-US"/>
          </a:p>
        </p:txBody>
      </p:sp>
    </p:spTree>
    <p:extLst>
      <p:ext uri="{BB962C8B-B14F-4D97-AF65-F5344CB8AC3E}">
        <p14:creationId xmlns:p14="http://schemas.microsoft.com/office/powerpoint/2010/main" val="208175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0A613C-9076-4B60-BD9E-6E74DF262D59}" type="datetimeFigureOut">
              <a:rPr lang="en-US" smtClean="0"/>
              <a:t>07/02/2023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BDE71-6020-4AD4-B2F3-DEA5D027175D}" type="slidenum">
              <a:rPr lang="en-US" smtClean="0"/>
              <a:t>‹#›</a:t>
            </a:fld>
            <a:endParaRPr lang="en-US"/>
          </a:p>
        </p:txBody>
      </p:sp>
    </p:spTree>
    <p:extLst>
      <p:ext uri="{BB962C8B-B14F-4D97-AF65-F5344CB8AC3E}">
        <p14:creationId xmlns:p14="http://schemas.microsoft.com/office/powerpoint/2010/main" val="2847858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B0A613C-9076-4B60-BD9E-6E74DF262D59}" type="datetimeFigureOut">
              <a:rPr lang="en-US" smtClean="0"/>
              <a:t>07/02/2023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C6BDE71-6020-4AD4-B2F3-DEA5D027175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753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41343C-6DA6-45AD-B3DF-C9BADDAAD20D}"/>
              </a:ext>
            </a:extLst>
          </p:cNvPr>
          <p:cNvSpPr>
            <a:spLocks noGrp="1"/>
          </p:cNvSpPr>
          <p:nvPr>
            <p:ph type="ctrTitle"/>
          </p:nvPr>
        </p:nvSpPr>
        <p:spPr>
          <a:xfrm>
            <a:off x="1524000" y="1122363"/>
            <a:ext cx="9144000" cy="1655762"/>
          </a:xfrm>
        </p:spPr>
        <p:txBody>
          <a:bodyPr>
            <a:normAutofit/>
          </a:bodyPr>
          <a:lstStyle/>
          <a:p>
            <a:r>
              <a:rPr lang="en-US" sz="4400" b="1" dirty="0">
                <a:effectLst/>
                <a:latin typeface="Calibri" panose="020F0502020204030204" pitchFamily="34" charset="0"/>
                <a:ea typeface="Calibri" panose="020F0502020204030204" pitchFamily="34" charset="0"/>
                <a:cs typeface="Cordia New" panose="020B0304020202020204" pitchFamily="34" charset="-34"/>
              </a:rPr>
              <a:t>Agriculture Development in Lao PDR</a:t>
            </a:r>
            <a:endParaRPr lang="en-US" sz="13800" b="1" dirty="0"/>
          </a:p>
        </p:txBody>
      </p:sp>
      <p:sp>
        <p:nvSpPr>
          <p:cNvPr id="3" name="Subtitle 2">
            <a:extLst>
              <a:ext uri="{FF2B5EF4-FFF2-40B4-BE49-F238E27FC236}">
                <a16:creationId xmlns:a16="http://schemas.microsoft.com/office/drawing/2014/main" xmlns="" id="{87221BCA-0A14-4089-B555-68E75836738B}"/>
              </a:ext>
            </a:extLst>
          </p:cNvPr>
          <p:cNvSpPr>
            <a:spLocks noGrp="1"/>
          </p:cNvSpPr>
          <p:nvPr>
            <p:ph type="subTitle" idx="1"/>
          </p:nvPr>
        </p:nvSpPr>
        <p:spPr/>
        <p:txBody>
          <a:bodyPr>
            <a:noAutofit/>
          </a:bodyPr>
          <a:lstStyle/>
          <a:p>
            <a:pPr algn="ctr"/>
            <a:r>
              <a:rPr lang="en-US" sz="1400" dirty="0">
                <a:solidFill>
                  <a:srgbClr val="000000"/>
                </a:solidFill>
                <a:latin typeface="Arial" panose="020B0604020202020204" pitchFamily="34" charset="0"/>
              </a:rPr>
              <a:t>Presentation by</a:t>
            </a:r>
          </a:p>
          <a:p>
            <a:pPr algn="ctr"/>
            <a:r>
              <a:rPr lang="en-US" sz="1400" dirty="0">
                <a:solidFill>
                  <a:srgbClr val="000000"/>
                </a:solidFill>
                <a:latin typeface="Arial" panose="020B0604020202020204" pitchFamily="34" charset="0"/>
              </a:rPr>
              <a:t>Department of Planning and Cooperation </a:t>
            </a:r>
          </a:p>
          <a:p>
            <a:pPr algn="ctr"/>
            <a:r>
              <a:rPr lang="en-US" sz="1400" dirty="0">
                <a:solidFill>
                  <a:srgbClr val="000000"/>
                </a:solidFill>
                <a:latin typeface="Arial" panose="020B0604020202020204" pitchFamily="34" charset="0"/>
              </a:rPr>
              <a:t>Ministry of Agriculture and Forestry</a:t>
            </a:r>
          </a:p>
          <a:p>
            <a:pPr algn="ctr"/>
            <a:endParaRPr lang="en-US" sz="1400" dirty="0"/>
          </a:p>
          <a:p>
            <a:pPr algn="ctr"/>
            <a:r>
              <a:rPr lang="en-US" sz="1400" dirty="0"/>
              <a:t>February 7, 2023, Vientiane, Lao PDR </a:t>
            </a:r>
          </a:p>
          <a:p>
            <a:pPr algn="ctr"/>
            <a:endParaRPr lang="en-US" sz="1400" dirty="0">
              <a:solidFill>
                <a:srgbClr val="000000"/>
              </a:solidFill>
              <a:latin typeface="Arial" panose="020B0604020202020204" pitchFamily="34" charset="0"/>
            </a:endParaRPr>
          </a:p>
          <a:p>
            <a:endParaRPr lang="en-US" sz="1400" dirty="0"/>
          </a:p>
        </p:txBody>
      </p:sp>
    </p:spTree>
    <p:extLst>
      <p:ext uri="{BB962C8B-B14F-4D97-AF65-F5344CB8AC3E}">
        <p14:creationId xmlns:p14="http://schemas.microsoft.com/office/powerpoint/2010/main" val="181135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3C4C8B-B084-4FD4-91BB-E0C9508C9BFC}"/>
              </a:ext>
            </a:extLst>
          </p:cNvPr>
          <p:cNvSpPr>
            <a:spLocks noGrp="1"/>
          </p:cNvSpPr>
          <p:nvPr>
            <p:ph type="title"/>
          </p:nvPr>
        </p:nvSpPr>
        <p:spPr/>
        <p:txBody>
          <a:bodyPr/>
          <a:lstStyle/>
          <a:p>
            <a:r>
              <a:rPr lang="en-US" b="1" dirty="0"/>
              <a:t>Agriculture Sector Context </a:t>
            </a:r>
          </a:p>
        </p:txBody>
      </p:sp>
      <p:sp>
        <p:nvSpPr>
          <p:cNvPr id="3" name="Content Placeholder 2">
            <a:extLst>
              <a:ext uri="{FF2B5EF4-FFF2-40B4-BE49-F238E27FC236}">
                <a16:creationId xmlns:a16="http://schemas.microsoft.com/office/drawing/2014/main" xmlns="" id="{2205B5E1-6A2D-4820-9F1F-614EFCB13180}"/>
              </a:ext>
            </a:extLst>
          </p:cNvPr>
          <p:cNvSpPr>
            <a:spLocks noGrp="1"/>
          </p:cNvSpPr>
          <p:nvPr>
            <p:ph idx="1"/>
          </p:nvPr>
        </p:nvSpPr>
        <p:spPr/>
        <p:txBody>
          <a:bodyPr>
            <a:normAutofit/>
          </a:bodyPr>
          <a:lstStyle/>
          <a:p>
            <a:r>
              <a:rPr lang="en-US" dirty="0"/>
              <a:t>Agriculture sector is a main contributor to Laos’ graduation from LDC by 2030</a:t>
            </a:r>
          </a:p>
          <a:p>
            <a:pPr algn="l"/>
            <a:r>
              <a:rPr lang="en-US" dirty="0"/>
              <a:t>Agriculture sector faces competition from international and regional markets</a:t>
            </a:r>
          </a:p>
          <a:p>
            <a:pPr algn="l"/>
            <a:r>
              <a:rPr lang="en-US" dirty="0"/>
              <a:t>Exports have increased from USD 5.5 billion in 2016 to USD 9.4 billion in 2020, while imports of food products have increased 79% from USD 3.9 million to USD 5 million.</a:t>
            </a:r>
          </a:p>
          <a:p>
            <a:pPr algn="l"/>
            <a:r>
              <a:rPr lang="en-US" dirty="0"/>
              <a:t>Agriculture continue to face climate change and natural disasters, outbreaks of animal diseases, pests, and severe soil degradation </a:t>
            </a:r>
          </a:p>
          <a:p>
            <a:pPr algn="l"/>
            <a:r>
              <a:rPr lang="en-US" dirty="0"/>
              <a:t>Three sub-sectors: cultivation, livestock raising and fishery </a:t>
            </a:r>
          </a:p>
        </p:txBody>
      </p:sp>
    </p:spTree>
    <p:extLst>
      <p:ext uri="{BB962C8B-B14F-4D97-AF65-F5344CB8AC3E}">
        <p14:creationId xmlns:p14="http://schemas.microsoft.com/office/powerpoint/2010/main" val="28393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A7FD1B-D8E6-4EF6-A70F-CDEAB55E0995}"/>
              </a:ext>
            </a:extLst>
          </p:cNvPr>
          <p:cNvSpPr>
            <a:spLocks noGrp="1"/>
          </p:cNvSpPr>
          <p:nvPr>
            <p:ph type="title"/>
          </p:nvPr>
        </p:nvSpPr>
        <p:spPr/>
        <p:txBody>
          <a:bodyPr/>
          <a:lstStyle/>
          <a:p>
            <a:r>
              <a:rPr lang="en-US" b="1" dirty="0"/>
              <a:t>Vision for Agriculture Development</a:t>
            </a:r>
          </a:p>
        </p:txBody>
      </p:sp>
      <p:sp>
        <p:nvSpPr>
          <p:cNvPr id="3" name="Content Placeholder 2">
            <a:extLst>
              <a:ext uri="{FF2B5EF4-FFF2-40B4-BE49-F238E27FC236}">
                <a16:creationId xmlns:a16="http://schemas.microsoft.com/office/drawing/2014/main" xmlns="" id="{26AF4D63-ED7A-462B-B8D2-77FEF3C88ADD}"/>
              </a:ext>
            </a:extLst>
          </p:cNvPr>
          <p:cNvSpPr>
            <a:spLocks noGrp="1"/>
          </p:cNvSpPr>
          <p:nvPr>
            <p:ph idx="1"/>
          </p:nvPr>
        </p:nvSpPr>
        <p:spPr>
          <a:xfrm>
            <a:off x="1097280" y="2531164"/>
            <a:ext cx="10058400" cy="3337929"/>
          </a:xfrm>
        </p:spPr>
        <p:txBody>
          <a:bodyPr>
            <a:normAutofit/>
          </a:bodyPr>
          <a:lstStyle/>
          <a:p>
            <a:pPr marL="0" indent="0" algn="ctr">
              <a:buNone/>
            </a:pPr>
            <a:r>
              <a:rPr lang="en-US" dirty="0">
                <a:solidFill>
                  <a:srgbClr val="0070C0"/>
                </a:solidFill>
              </a:rPr>
              <a:t>“</a:t>
            </a:r>
            <a:r>
              <a:rPr lang="en-US" b="1" dirty="0">
                <a:solidFill>
                  <a:srgbClr val="0070C0"/>
                </a:solidFill>
              </a:rPr>
              <a:t>Ensuring food security</a:t>
            </a:r>
            <a:r>
              <a:rPr lang="en-US" dirty="0">
                <a:solidFill>
                  <a:srgbClr val="0070C0"/>
                </a:solidFill>
              </a:rPr>
              <a:t>, potential agricultural production in line with the </a:t>
            </a:r>
            <a:r>
              <a:rPr lang="en-US" b="1" dirty="0">
                <a:solidFill>
                  <a:srgbClr val="0070C0"/>
                </a:solidFill>
              </a:rPr>
              <a:t>development of clean, safe and sustainable agriculture </a:t>
            </a:r>
            <a:r>
              <a:rPr lang="en-US" dirty="0">
                <a:solidFill>
                  <a:srgbClr val="0070C0"/>
                </a:solidFill>
              </a:rPr>
              <a:t>orientation</a:t>
            </a:r>
            <a:r>
              <a:rPr lang="en-US" b="1" dirty="0">
                <a:solidFill>
                  <a:srgbClr val="0070C0"/>
                </a:solidFill>
              </a:rPr>
              <a:t> on the basis of industrialization and modernization </a:t>
            </a:r>
            <a:r>
              <a:rPr lang="en-US" dirty="0">
                <a:solidFill>
                  <a:srgbClr val="0070C0"/>
                </a:solidFill>
              </a:rPr>
              <a:t>linked to rural development and forest development to be as a never-ending raw materials sources and contributing to national economic infrastructure” </a:t>
            </a:r>
          </a:p>
          <a:p>
            <a:pPr marL="0" indent="0" algn="ctr">
              <a:buNone/>
            </a:pPr>
            <a:r>
              <a:rPr lang="en-US" dirty="0">
                <a:solidFill>
                  <a:srgbClr val="0070C0"/>
                </a:solidFill>
              </a:rPr>
              <a:t>(9</a:t>
            </a:r>
            <a:r>
              <a:rPr lang="en-US" baseline="30000" dirty="0">
                <a:solidFill>
                  <a:srgbClr val="0070C0"/>
                </a:solidFill>
              </a:rPr>
              <a:t>th</a:t>
            </a:r>
            <a:r>
              <a:rPr lang="en-US" dirty="0">
                <a:solidFill>
                  <a:srgbClr val="0070C0"/>
                </a:solidFill>
              </a:rPr>
              <a:t> Five-year Agriculture and Forestry Development Plan 2021-2025)</a:t>
            </a:r>
          </a:p>
          <a:p>
            <a:pPr algn="ctr"/>
            <a:endParaRPr lang="en-US" sz="3200" dirty="0">
              <a:solidFill>
                <a:srgbClr val="0070C0"/>
              </a:solidFill>
            </a:endParaRPr>
          </a:p>
          <a:p>
            <a:pPr algn="l"/>
            <a:endParaRPr lang="en-US" sz="3200" dirty="0">
              <a:solidFill>
                <a:srgbClr val="0070C0"/>
              </a:solidFill>
            </a:endParaRPr>
          </a:p>
        </p:txBody>
      </p:sp>
    </p:spTree>
    <p:extLst>
      <p:ext uri="{BB962C8B-B14F-4D97-AF65-F5344CB8AC3E}">
        <p14:creationId xmlns:p14="http://schemas.microsoft.com/office/powerpoint/2010/main" val="246100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802" y="439940"/>
            <a:ext cx="10994760" cy="1221640"/>
          </a:xfrm>
        </p:spPr>
        <p:txBody>
          <a:bodyPr anchor="ctr">
            <a:normAutofit/>
          </a:bodyPr>
          <a:lstStyle/>
          <a:p>
            <a:r>
              <a:rPr lang="en-US" sz="3200" b="1"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Agriculture and Forestry Development programs </a:t>
            </a:r>
            <a:endParaRPr lang="en-US" sz="3200" dirty="0">
              <a:solidFill>
                <a:schemeClr val="tx1"/>
              </a:solidFill>
            </a:endParaRPr>
          </a:p>
        </p:txBody>
      </p:sp>
      <p:sp>
        <p:nvSpPr>
          <p:cNvPr id="4" name="Content Placeholder 3"/>
          <p:cNvSpPr>
            <a:spLocks noGrp="1" noChangeArrowheads="1"/>
          </p:cNvSpPr>
          <p:nvPr>
            <p:ph idx="1"/>
          </p:nvPr>
        </p:nvSpPr>
        <p:spPr bwMode="auto">
          <a:xfrm>
            <a:off x="810065" y="1705360"/>
            <a:ext cx="10515600" cy="4535601"/>
          </a:xfrm>
          <a:prstGeom prst="rect">
            <a:avLst/>
          </a:prstGeom>
          <a:noFill/>
          <a:ln w="9525">
            <a:noFill/>
            <a:miter lim="800000"/>
            <a:headEnd/>
            <a:tailEnd/>
          </a:ln>
        </p:spPr>
        <p:txBody>
          <a:bodyPr anchor="ctr">
            <a:spAutoFit/>
          </a:bodyPr>
          <a:lstStyle/>
          <a:p>
            <a:pPr marL="0" indent="0" algn="l">
              <a:buNone/>
              <a:defRPr/>
            </a:pPr>
            <a:r>
              <a:rPr lang="en-US" sz="3200" b="1" kern="0" dirty="0" smtClean="0">
                <a:latin typeface="Tahoma" pitchFamily="34" charset="0"/>
                <a:ea typeface="Tahoma" pitchFamily="34" charset="0"/>
                <a:cs typeface="Tahoma" pitchFamily="34" charset="0"/>
              </a:rPr>
              <a:t>4 </a:t>
            </a:r>
            <a:r>
              <a:rPr lang="en-US" sz="3200" b="1" kern="0" dirty="0">
                <a:latin typeface="Tahoma" pitchFamily="34" charset="0"/>
                <a:ea typeface="Tahoma" pitchFamily="34" charset="0"/>
                <a:cs typeface="Tahoma" pitchFamily="34" charset="0"/>
              </a:rPr>
              <a:t>Programs included:</a:t>
            </a:r>
          </a:p>
          <a:p>
            <a:pPr marL="1143000" indent="-342900" algn="l">
              <a:buFont typeface="Wingdings" panose="05000000000000000000" pitchFamily="2" charset="2"/>
              <a:buChar char="ü"/>
              <a:defRPr/>
            </a:pPr>
            <a:r>
              <a:rPr lang="en-US" sz="3200" b="1" dirty="0">
                <a:latin typeface="Tahoma" pitchFamily="34" charset="0"/>
                <a:ea typeface="Tahoma" pitchFamily="34" charset="0"/>
                <a:cs typeface="Tahoma" pitchFamily="34" charset="0"/>
              </a:rPr>
              <a:t>Food Security  Program</a:t>
            </a:r>
          </a:p>
          <a:p>
            <a:pPr marL="1143000" indent="-342900" algn="l">
              <a:buFont typeface="Wingdings" panose="05000000000000000000" pitchFamily="2" charset="2"/>
              <a:buChar char="ü"/>
              <a:defRPr/>
            </a:pPr>
            <a:r>
              <a:rPr lang="en-US" sz="3200" b="1" dirty="0">
                <a:latin typeface="Tahoma" pitchFamily="34" charset="0"/>
                <a:ea typeface="Tahoma" pitchFamily="34" charset="0"/>
                <a:cs typeface="Tahoma" pitchFamily="34" charset="0"/>
              </a:rPr>
              <a:t>Commercial agriculture  Program</a:t>
            </a:r>
          </a:p>
          <a:p>
            <a:pPr marL="1143000" indent="-342900" algn="l">
              <a:buFont typeface="Wingdings" panose="05000000000000000000" pitchFamily="2" charset="2"/>
              <a:buChar char="ü"/>
              <a:defRPr/>
            </a:pPr>
            <a:r>
              <a:rPr lang="en-US" sz="3200" b="1" dirty="0">
                <a:latin typeface="Tahoma" pitchFamily="34" charset="0"/>
                <a:ea typeface="Tahoma" pitchFamily="34" charset="0"/>
                <a:cs typeface="Tahoma" pitchFamily="34" charset="0"/>
              </a:rPr>
              <a:t>Forestry and forestry resources </a:t>
            </a:r>
            <a:r>
              <a:rPr lang="en-US" sz="3200" b="1" dirty="0" err="1">
                <a:latin typeface="Tahoma" pitchFamily="34" charset="0"/>
                <a:ea typeface="Tahoma" pitchFamily="34" charset="0"/>
                <a:cs typeface="Tahoma" pitchFamily="34" charset="0"/>
              </a:rPr>
              <a:t>managerment</a:t>
            </a:r>
            <a:r>
              <a:rPr lang="en-US" sz="3200" b="1" dirty="0">
                <a:latin typeface="Tahoma" pitchFamily="34" charset="0"/>
                <a:ea typeface="Tahoma" pitchFamily="34" charset="0"/>
                <a:cs typeface="Tahoma" pitchFamily="34" charset="0"/>
              </a:rPr>
              <a:t> </a:t>
            </a:r>
            <a:r>
              <a:rPr lang="en-US" sz="3200" b="1" dirty="0" smtClean="0">
                <a:latin typeface="Tahoma" pitchFamily="34" charset="0"/>
                <a:ea typeface="Tahoma" pitchFamily="34" charset="0"/>
                <a:cs typeface="Tahoma" pitchFamily="34" charset="0"/>
              </a:rPr>
              <a:t>Program</a:t>
            </a:r>
          </a:p>
          <a:p>
            <a:pPr marL="1143000" indent="-342900" algn="l">
              <a:buFont typeface="Wingdings" panose="05000000000000000000" pitchFamily="2" charset="2"/>
              <a:buChar char="ü"/>
              <a:defRPr/>
            </a:pPr>
            <a:r>
              <a:rPr lang="en-US" sz="3200" b="1" kern="0" dirty="0" smtClean="0">
                <a:latin typeface="Tahoma" pitchFamily="34" charset="0"/>
                <a:ea typeface="Tahoma" pitchFamily="34" charset="0"/>
                <a:cs typeface="Tahoma" pitchFamily="34" charset="0"/>
              </a:rPr>
              <a:t>Rural </a:t>
            </a:r>
            <a:r>
              <a:rPr lang="en-US" sz="3200" b="1" kern="0" dirty="0">
                <a:latin typeface="Tahoma" pitchFamily="34" charset="0"/>
                <a:ea typeface="Tahoma" pitchFamily="34" charset="0"/>
                <a:cs typeface="Tahoma" pitchFamily="34" charset="0"/>
              </a:rPr>
              <a:t>Development and Poverty Reduction Program</a:t>
            </a:r>
          </a:p>
          <a:p>
            <a:pPr marL="708660" indent="0" algn="l">
              <a:buNone/>
              <a:defRPr/>
            </a:pPr>
            <a:endParaRPr lang="en-US" sz="32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937280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746CC9-7538-464E-8E2C-0753A13124A3}"/>
              </a:ext>
            </a:extLst>
          </p:cNvPr>
          <p:cNvSpPr>
            <a:spLocks noGrp="1"/>
          </p:cNvSpPr>
          <p:nvPr>
            <p:ph type="title"/>
          </p:nvPr>
        </p:nvSpPr>
        <p:spPr/>
        <p:txBody>
          <a:bodyPr/>
          <a:lstStyle/>
          <a:p>
            <a:r>
              <a:rPr lang="en-US" b="1" dirty="0"/>
              <a:t>Priority Programs defined in the ADS </a:t>
            </a:r>
          </a:p>
        </p:txBody>
      </p:sp>
      <p:sp>
        <p:nvSpPr>
          <p:cNvPr id="3" name="Content Placeholder 2">
            <a:extLst>
              <a:ext uri="{FF2B5EF4-FFF2-40B4-BE49-F238E27FC236}">
                <a16:creationId xmlns:a16="http://schemas.microsoft.com/office/drawing/2014/main" xmlns="" id="{B37FA664-6939-43A0-A0BE-47E30FD185D2}"/>
              </a:ext>
            </a:extLst>
          </p:cNvPr>
          <p:cNvSpPr>
            <a:spLocks noGrp="1"/>
          </p:cNvSpPr>
          <p:nvPr>
            <p:ph idx="1"/>
          </p:nvPr>
        </p:nvSpPr>
        <p:spPr>
          <a:xfrm>
            <a:off x="838200" y="1987827"/>
            <a:ext cx="10515600" cy="4068014"/>
          </a:xfrm>
        </p:spPr>
        <p:txBody>
          <a:bodyPr>
            <a:normAutofit/>
          </a:bodyPr>
          <a:lstStyle/>
          <a:p>
            <a:pPr marL="514350" indent="-514350">
              <a:buFont typeface="+mj-lt"/>
              <a:buAutoNum type="arabicPeriod"/>
            </a:pPr>
            <a:r>
              <a:rPr lang="en-US" b="1" dirty="0">
                <a:solidFill>
                  <a:srgbClr val="0070C0"/>
                </a:solidFill>
              </a:rPr>
              <a:t>Agricultural production for food security and nutrition </a:t>
            </a:r>
            <a:r>
              <a:rPr lang="en-US" dirty="0"/>
              <a:t>– strengthen agricultural production structure and increase agricultural productivity for enhanced food security and nutrition, commercial production and farmers’ income.</a:t>
            </a:r>
          </a:p>
          <a:p>
            <a:pPr marL="514350" indent="-514350">
              <a:buFont typeface="+mj-lt"/>
              <a:buAutoNum type="arabicPeriod"/>
            </a:pPr>
            <a:r>
              <a:rPr lang="en-US" b="1" dirty="0">
                <a:solidFill>
                  <a:srgbClr val="0070C0"/>
                </a:solidFill>
              </a:rPr>
              <a:t>Expansion of commercial agricultural production linked to markets </a:t>
            </a:r>
            <a:r>
              <a:rPr lang="en-US" dirty="0"/>
              <a:t>- Improve business environment, information and investment to support agricultural commodity production and increase market linkages and competitiveness.</a:t>
            </a:r>
          </a:p>
          <a:p>
            <a:pPr marL="514350" indent="-514350">
              <a:buFont typeface="+mj-lt"/>
              <a:buAutoNum type="arabicPeriod"/>
            </a:pPr>
            <a:r>
              <a:rPr lang="en-US" b="1" dirty="0">
                <a:solidFill>
                  <a:srgbClr val="0070C0"/>
                </a:solidFill>
              </a:rPr>
              <a:t>Institutional capacity building and enabling facilitation for governance, service and production </a:t>
            </a:r>
            <a:r>
              <a:rPr lang="en-US" dirty="0"/>
              <a:t>–strengthen the capacity and enabling frameworks of government agencies, farmers and farmers' organizations in the management, service and production of agriculture.</a:t>
            </a:r>
          </a:p>
        </p:txBody>
      </p:sp>
    </p:spTree>
    <p:extLst>
      <p:ext uri="{BB962C8B-B14F-4D97-AF65-F5344CB8AC3E}">
        <p14:creationId xmlns:p14="http://schemas.microsoft.com/office/powerpoint/2010/main" val="150282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2AF5251-A968-4914-BF6C-47041554AAD2}"/>
              </a:ext>
            </a:extLst>
          </p:cNvPr>
          <p:cNvSpPr/>
          <p:nvPr/>
        </p:nvSpPr>
        <p:spPr>
          <a:xfrm>
            <a:off x="0" y="643632"/>
            <a:ext cx="11702143" cy="830997"/>
          </a:xfrm>
          <a:prstGeom prst="rect">
            <a:avLst/>
          </a:prstGeom>
        </p:spPr>
        <p:txBody>
          <a:bodyPr wrap="square">
            <a:spAutoFit/>
          </a:bodyPr>
          <a:lstStyle/>
          <a:p>
            <a:pPr algn="ctr"/>
            <a:r>
              <a:rPr lang="en-US" sz="4800" b="1" spc="-50" dirty="0">
                <a:solidFill>
                  <a:schemeClr val="tx1">
                    <a:lumMod val="75000"/>
                    <a:lumOff val="25000"/>
                  </a:schemeClr>
                </a:solidFill>
                <a:latin typeface="+mj-lt"/>
                <a:ea typeface="+mj-ea"/>
                <a:cs typeface="+mj-cs"/>
              </a:rPr>
              <a:t>National Agenda to 2023</a:t>
            </a:r>
          </a:p>
        </p:txBody>
      </p:sp>
      <p:sp>
        <p:nvSpPr>
          <p:cNvPr id="3" name="Rectangle 2">
            <a:extLst>
              <a:ext uri="{FF2B5EF4-FFF2-40B4-BE49-F238E27FC236}">
                <a16:creationId xmlns:a16="http://schemas.microsoft.com/office/drawing/2014/main" xmlns="" id="{2EF3657F-1897-42DE-B17E-14953E8E712D}"/>
              </a:ext>
            </a:extLst>
          </p:cNvPr>
          <p:cNvSpPr/>
          <p:nvPr/>
        </p:nvSpPr>
        <p:spPr>
          <a:xfrm>
            <a:off x="874880" y="1944167"/>
            <a:ext cx="9952381" cy="3970318"/>
          </a:xfrm>
          <a:prstGeom prst="rect">
            <a:avLst/>
          </a:prstGeom>
        </p:spPr>
        <p:txBody>
          <a:bodyPr wrap="square">
            <a:spAutoFit/>
          </a:bodyPr>
          <a:lstStyle/>
          <a:p>
            <a:pPr marL="514350" indent="-514350">
              <a:buFont typeface="+mj-lt"/>
              <a:buAutoNum type="arabicPeriod"/>
            </a:pPr>
            <a:r>
              <a:rPr lang="en-US" sz="2800" b="1" dirty="0">
                <a:solidFill>
                  <a:srgbClr val="0070C0"/>
                </a:solidFill>
                <a:ea typeface="DengXian" panose="02010600030101010101" pitchFamily="2" charset="-122"/>
                <a:cs typeface="Times New Roman" panose="02020603050405020304" pitchFamily="18" charset="0"/>
              </a:rPr>
              <a:t>Domestic production to reduce import </a:t>
            </a:r>
            <a:r>
              <a:rPr lang="en-US" sz="2800" b="1" dirty="0">
                <a:solidFill>
                  <a:schemeClr val="accent1"/>
                </a:solidFill>
                <a:ea typeface="DengXian" panose="02010600030101010101" pitchFamily="2" charset="-122"/>
                <a:cs typeface="Times New Roman" panose="02020603050405020304" pitchFamily="18" charset="0"/>
              </a:rPr>
              <a:t>- </a:t>
            </a:r>
            <a:r>
              <a:rPr lang="en-US" sz="2800" dirty="0">
                <a:ea typeface="DengXian" panose="02010600030101010101" pitchFamily="2" charset="-122"/>
                <a:cs typeface="Times New Roman" panose="02020603050405020304" pitchFamily="18" charset="0"/>
              </a:rPr>
              <a:t>promote food security and nutrition improvement</a:t>
            </a:r>
          </a:p>
          <a:p>
            <a:pPr marL="514350" indent="-514350">
              <a:buFont typeface="+mj-lt"/>
              <a:buAutoNum type="arabicPeriod"/>
            </a:pPr>
            <a:endParaRPr lang="en-US" sz="2800" b="1" dirty="0">
              <a:solidFill>
                <a:schemeClr val="accent1"/>
              </a:solidFill>
              <a:ea typeface="DengXian" panose="02010600030101010101" pitchFamily="2" charset="-122"/>
              <a:cs typeface="Times New Roman" panose="02020603050405020304" pitchFamily="18" charset="0"/>
            </a:endParaRPr>
          </a:p>
          <a:p>
            <a:pPr marL="514350" indent="-514350">
              <a:buFont typeface="+mj-lt"/>
              <a:buAutoNum type="arabicPeriod"/>
            </a:pPr>
            <a:r>
              <a:rPr lang="en-US" sz="2800" b="1" dirty="0">
                <a:solidFill>
                  <a:srgbClr val="0070C0"/>
                </a:solidFill>
                <a:ea typeface="DengXian" panose="02010600030101010101" pitchFamily="2" charset="-122"/>
                <a:cs typeface="Times New Roman" panose="02020603050405020304" pitchFamily="18" charset="0"/>
              </a:rPr>
              <a:t>Domestic Commodity production for export </a:t>
            </a:r>
            <a:r>
              <a:rPr lang="en-US" sz="2800" b="1" dirty="0">
                <a:solidFill>
                  <a:schemeClr val="accent1"/>
                </a:solidFill>
                <a:ea typeface="DengXian" panose="02010600030101010101" pitchFamily="2" charset="-122"/>
                <a:cs typeface="Times New Roman" panose="02020603050405020304" pitchFamily="18" charset="0"/>
              </a:rPr>
              <a:t>- </a:t>
            </a:r>
            <a:r>
              <a:rPr lang="en-US" sz="2800" b="0" i="0" dirty="0">
                <a:solidFill>
                  <a:srgbClr val="000000"/>
                </a:solidFill>
                <a:effectLst/>
              </a:rPr>
              <a:t>promote agricultural production related to processing for according to </a:t>
            </a:r>
            <a:r>
              <a:rPr lang="en-US" sz="2800" dirty="0">
                <a:solidFill>
                  <a:srgbClr val="000000"/>
                </a:solidFill>
              </a:rPr>
              <a:t>the potential production / goods </a:t>
            </a:r>
            <a:r>
              <a:rPr lang="en-US" sz="2800" b="0" i="0" dirty="0">
                <a:solidFill>
                  <a:srgbClr val="000000"/>
                </a:solidFill>
                <a:effectLst/>
              </a:rPr>
              <a:t>of our country and for export to the available foreign market</a:t>
            </a:r>
            <a:endParaRPr lang="en-US" sz="2800" b="1" dirty="0">
              <a:ea typeface="DengXian" panose="02010600030101010101" pitchFamily="2" charset="-122"/>
              <a:cs typeface="Times New Roman" panose="02020603050405020304" pitchFamily="18" charset="0"/>
            </a:endParaRPr>
          </a:p>
          <a:p>
            <a:pPr algn="ctr"/>
            <a:endParaRPr lang="en-US" sz="2800" b="1" dirty="0">
              <a:ea typeface="DengXian" panose="02010600030101010101" pitchFamily="2" charset="-122"/>
              <a:cs typeface="Times New Roman" panose="02020603050405020304" pitchFamily="18" charset="0"/>
            </a:endParaRPr>
          </a:p>
          <a:p>
            <a:pPr marL="514350" indent="-514350" algn="ctr">
              <a:buAutoNum type="arabicParenBoth"/>
            </a:pPr>
            <a:endParaRPr lang="en-US" sz="2800" b="1" dirty="0"/>
          </a:p>
        </p:txBody>
      </p:sp>
    </p:spTree>
    <p:extLst>
      <p:ext uri="{BB962C8B-B14F-4D97-AF65-F5344CB8AC3E}">
        <p14:creationId xmlns:p14="http://schemas.microsoft.com/office/powerpoint/2010/main" val="2558977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427C6FA-861B-4AF6-8448-2361A1D5A864}"/>
              </a:ext>
            </a:extLst>
          </p:cNvPr>
          <p:cNvSpPr/>
          <p:nvPr/>
        </p:nvSpPr>
        <p:spPr>
          <a:xfrm>
            <a:off x="91440" y="828144"/>
            <a:ext cx="11881485" cy="5911683"/>
          </a:xfrm>
          <a:prstGeom prst="rect">
            <a:avLst/>
          </a:prstGeom>
        </p:spPr>
        <p:txBody>
          <a:bodyPr wrap="square">
            <a:spAutoFit/>
          </a:bodyPr>
          <a:lstStyle/>
          <a:p>
            <a:pPr algn="just">
              <a:lnSpc>
                <a:spcPct val="107000"/>
              </a:lnSpc>
              <a:spcAft>
                <a:spcPts val="800"/>
              </a:spcAft>
            </a:pPr>
            <a:r>
              <a:rPr lang="en-US" sz="2400" b="1" i="1" dirty="0">
                <a:solidFill>
                  <a:schemeClr val="accent4">
                    <a:lumMod val="50000"/>
                  </a:schemeClr>
                </a:solidFill>
                <a:latin typeface="Calibri" panose="020F0502020204030204" pitchFamily="34" charset="0"/>
                <a:ea typeface="DengXian" panose="02010600030101010101" pitchFamily="2" charset="-122"/>
                <a:cs typeface="Calibri" panose="020F0502020204030204" pitchFamily="34" charset="0"/>
              </a:rPr>
              <a:t>Food Production</a:t>
            </a:r>
            <a:r>
              <a:rPr lang="en-US" sz="2400" b="1" i="1" dirty="0">
                <a:solidFill>
                  <a:schemeClr val="accent4">
                    <a:lumMod val="50000"/>
                  </a:schemeClr>
                </a:solidFill>
                <a:latin typeface="Calibri" panose="020F0502020204030204" pitchFamily="34" charset="0"/>
                <a:ea typeface="DengXian" panose="02010600030101010101" pitchFamily="2" charset="-122"/>
                <a:cs typeface="Times New Roman" panose="02020603050405020304" pitchFamily="18" charset="0"/>
              </a:rPr>
              <a:t> – to e</a:t>
            </a:r>
            <a:r>
              <a:rPr lang="en-US" sz="2400" b="1" i="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nsure sufficient food supply and nutrition of each kind for all people.</a:t>
            </a:r>
            <a:endParaRPr lang="en-US" sz="2400"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Arial" panose="020B0604020202020204" pitchFamily="34" charset="0"/>
              <a:buChar char="•"/>
            </a:pPr>
            <a:r>
              <a:rPr lang="en-US" sz="2200" b="1" dirty="0">
                <a:latin typeface="Calibri" panose="020F0502020204030204" pitchFamily="34" charset="0"/>
                <a:ea typeface="Calibri" panose="020F0502020204030204" pitchFamily="34" charset="0"/>
                <a:cs typeface="Calibri" panose="020F0502020204030204" pitchFamily="34" charset="0"/>
              </a:rPr>
              <a:t>Focus on increased rice production in 10 Provinces </a:t>
            </a:r>
            <a:r>
              <a:rPr lang="en-US" dirty="0">
                <a:latin typeface="Calibri" panose="020F0502020204030204" pitchFamily="34" charset="0"/>
                <a:ea typeface="Calibri" panose="020F0502020204030204" pitchFamily="34" charset="0"/>
                <a:cs typeface="Calibri" panose="020F0502020204030204" pitchFamily="34" charset="0"/>
              </a:rPr>
              <a:t>(Luang Namtha, Bokeo, Sayabouly, Vientiane, Vientiane Capital, Bolikhamxay, Khammouane, Savannakhet, Saravan and Champasak)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Rice production of 600,000 ha,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Production of 2.5 million tons by 2020 on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Devote 2.1 million tons is for domestic consumption and 400,000 tons for reserves.</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Extend irrigated water supply from 315,374 ha currently to 476,012 ha by 2020, yielding 4–5 tons per ha.</a:t>
            </a:r>
          </a:p>
          <a:p>
            <a:pPr marL="342900" indent="-342900" algn="just">
              <a:lnSpc>
                <a:spcPct val="107000"/>
              </a:lnSpc>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Increased production of other crops</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Sweet corn of approximately 228,000 tons,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potatoes and starch roots of about 304,000 tons,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fruit trees yielding 800,000 tons </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vegetables of 1.5 million tons.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Arial" panose="020B0604020202020204" pitchFamily="34" charset="0"/>
              <a:buChar char="•"/>
            </a:pPr>
            <a:r>
              <a:rPr lang="en-US" sz="2200" b="1" dirty="0">
                <a:latin typeface="Calibri" panose="020F0502020204030204" pitchFamily="34" charset="0"/>
                <a:ea typeface="Calibri" panose="020F0502020204030204" pitchFamily="34" charset="0"/>
                <a:cs typeface="Calibri" panose="020F0502020204030204" pitchFamily="34" charset="0"/>
              </a:rPr>
              <a:t>Increased production of livestock and fish and aquaculture</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Increase livestock by 6 percent per year and fishery and aquatic animal breeding by 8–10 percent per year.</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Produce 258,000 tons per year of meat and eggs and 229,500 tons of fish and aquatic animals by 2020.</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Arial" panose="020B0604020202020204" pitchFamily="34" charset="0"/>
              <a:buChar char="•"/>
            </a:pPr>
            <a:r>
              <a:rPr lang="en-US" sz="2200" b="1" dirty="0">
                <a:latin typeface="Calibri" panose="020F0502020204030204" pitchFamily="34" charset="0"/>
                <a:ea typeface="Calibri" panose="020F0502020204030204" pitchFamily="34" charset="0"/>
                <a:cs typeface="Calibri" panose="020F0502020204030204" pitchFamily="34" charset="0"/>
              </a:rPr>
              <a:t>Attain expand nutritionally viable levels of food consumption</a:t>
            </a: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Calorie intake of 2,600–2,700 kcal per person per year – from rice, flour, meat, fish, eggs and dairy, etc.</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buFont typeface="Wingdings" panose="05000000000000000000" pitchFamily="2" charset="2"/>
              <a:buChar char="ü"/>
            </a:pPr>
            <a:r>
              <a:rPr lang="en-US" dirty="0">
                <a:latin typeface="Calibri" panose="020F0502020204030204" pitchFamily="34" charset="0"/>
                <a:ea typeface="Calibri" panose="020F0502020204030204" pitchFamily="34" charset="0"/>
                <a:cs typeface="Calibri" panose="020F0502020204030204" pitchFamily="34" charset="0"/>
              </a:rPr>
              <a:t>Average consumption of meat, fish and eggs per capita achieves 65 kg per person per year.</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xmlns="" id="{370F27F7-B50E-47B0-83A7-46ABFDB05796}"/>
              </a:ext>
            </a:extLst>
          </p:cNvPr>
          <p:cNvSpPr/>
          <p:nvPr/>
        </p:nvSpPr>
        <p:spPr>
          <a:xfrm>
            <a:off x="198386" y="118173"/>
            <a:ext cx="11667592" cy="523220"/>
          </a:xfrm>
          <a:prstGeom prst="rect">
            <a:avLst/>
          </a:prstGeom>
        </p:spPr>
        <p:txBody>
          <a:bodyPr wrap="square">
            <a:spAutoFit/>
          </a:bodyPr>
          <a:lstStyle/>
          <a:p>
            <a:pPr algn="ctr">
              <a:spcBef>
                <a:spcPts val="1200"/>
              </a:spcBef>
            </a:pPr>
            <a:r>
              <a:rPr lang="en-US" sz="2800" b="1" dirty="0">
                <a:solidFill>
                  <a:srgbClr val="2F5496"/>
                </a:solidFill>
                <a:latin typeface="Calibri Light" panose="020F0302020204030204" pitchFamily="34" charset="0"/>
                <a:ea typeface="DengXian Light" panose="020B0503020204020204" pitchFamily="2" charset="-122"/>
                <a:cs typeface="Times New Roman" panose="02020603050405020304" pitchFamily="18" charset="0"/>
              </a:rPr>
              <a:t>Food Security and Nutrition Targets </a:t>
            </a:r>
            <a:endParaRPr lang="en-US" dirty="0"/>
          </a:p>
        </p:txBody>
      </p:sp>
    </p:spTree>
    <p:extLst>
      <p:ext uri="{BB962C8B-B14F-4D97-AF65-F5344CB8AC3E}">
        <p14:creationId xmlns:p14="http://schemas.microsoft.com/office/powerpoint/2010/main" val="291785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3F041B9-42DF-4779-81E8-55AA35168012}"/>
              </a:ext>
            </a:extLst>
          </p:cNvPr>
          <p:cNvSpPr/>
          <p:nvPr/>
        </p:nvSpPr>
        <p:spPr>
          <a:xfrm>
            <a:off x="142875" y="828283"/>
            <a:ext cx="11921490" cy="5911683"/>
          </a:xfrm>
          <a:prstGeom prst="rect">
            <a:avLst/>
          </a:prstGeom>
        </p:spPr>
        <p:txBody>
          <a:bodyPr wrap="square">
            <a:spAutoFit/>
          </a:bodyPr>
          <a:lstStyle/>
          <a:p>
            <a:pPr algn="just">
              <a:lnSpc>
                <a:spcPct val="107000"/>
              </a:lnSpc>
              <a:spcAft>
                <a:spcPts val="800"/>
              </a:spcAft>
            </a:pPr>
            <a:r>
              <a:rPr lang="en-US" sz="2400" b="1" i="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Increase quantity and quality of agricultural goods production to meet the domestic processing factories and exports and earn increased income for producers.</a:t>
            </a:r>
            <a:endParaRPr lang="en-US" sz="2400"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q"/>
            </a:pPr>
            <a:r>
              <a:rPr lang="en-US" sz="2200" b="1" dirty="0">
                <a:latin typeface="Calibri" panose="020F0502020204030204" pitchFamily="34" charset="0"/>
                <a:ea typeface="Calibri" panose="020F0502020204030204" pitchFamily="34" charset="0"/>
                <a:cs typeface="Calibri" panose="020F0502020204030204" pitchFamily="34" charset="0"/>
              </a:rPr>
              <a:t>Rice</a:t>
            </a:r>
            <a:r>
              <a:rPr lang="en-US" dirty="0">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07000"/>
              </a:lnSpc>
              <a:buFont typeface="Wingdings" panose="05000000000000000000" pitchFamily="2" charset="2"/>
              <a:buChar char="§"/>
            </a:pPr>
            <a:r>
              <a:rPr lang="en-US" dirty="0">
                <a:latin typeface="Calibri" panose="020F0502020204030204" pitchFamily="34" charset="0"/>
                <a:ea typeface="Calibri" panose="020F0502020204030204" pitchFamily="34" charset="0"/>
                <a:cs typeface="Calibri" panose="020F0502020204030204" pitchFamily="34" charset="0"/>
              </a:rPr>
              <a:t>Produce 1–1.5 million tons for export and 500,000–600,000 tons for the processing industry.</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q"/>
            </a:pPr>
            <a:r>
              <a:rPr lang="en-US" sz="2200" b="1" dirty="0">
                <a:latin typeface="Calibri" panose="020F0502020204030204" pitchFamily="34" charset="0"/>
                <a:ea typeface="Calibri" panose="020F0502020204030204" pitchFamily="34" charset="0"/>
                <a:cs typeface="Calibri" panose="020F0502020204030204" pitchFamily="34" charset="0"/>
              </a:rPr>
              <a:t>Other crops</a:t>
            </a:r>
            <a:r>
              <a:rPr lang="en-US" dirty="0">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07000"/>
              </a:lnSpc>
              <a:buFont typeface="Wingdings" panose="05000000000000000000" pitchFamily="2" charset="2"/>
              <a:buChar char="§"/>
            </a:pPr>
            <a:r>
              <a:rPr lang="en-US" b="1" dirty="0">
                <a:latin typeface="Calibri" panose="020F0502020204030204" pitchFamily="34" charset="0"/>
                <a:ea typeface="Calibri" panose="020F0502020204030204" pitchFamily="34" charset="0"/>
                <a:cs typeface="Calibri" panose="020F0502020204030204" pitchFamily="34" charset="0"/>
              </a:rPr>
              <a:t>corn</a:t>
            </a:r>
            <a:r>
              <a:rPr lang="en-US" dirty="0">
                <a:latin typeface="Calibri" panose="020F0502020204030204" pitchFamily="34" charset="0"/>
                <a:ea typeface="Calibri" panose="020F0502020204030204" pitchFamily="34" charset="0"/>
                <a:cs typeface="Calibri" panose="020F0502020204030204" pitchFamily="34" charset="0"/>
              </a:rPr>
              <a:t> for animal feed of 1.3 million tons; </a:t>
            </a:r>
          </a:p>
          <a:p>
            <a:pPr marL="742950" lvl="1" indent="-285750" algn="just">
              <a:lnSpc>
                <a:spcPct val="107000"/>
              </a:lnSpc>
              <a:buFont typeface="Wingdings" panose="05000000000000000000" pitchFamily="2" charset="2"/>
              <a:buChar char="§"/>
            </a:pPr>
            <a:r>
              <a:rPr lang="en-US" b="1" dirty="0">
                <a:latin typeface="Calibri" panose="020F0502020204030204" pitchFamily="34" charset="0"/>
                <a:ea typeface="Calibri" panose="020F0502020204030204" pitchFamily="34" charset="0"/>
                <a:cs typeface="Calibri" panose="020F0502020204030204" pitchFamily="34" charset="0"/>
              </a:rPr>
              <a:t>coffee</a:t>
            </a:r>
            <a:r>
              <a:rPr lang="en-US" dirty="0">
                <a:latin typeface="Calibri" panose="020F0502020204030204" pitchFamily="34" charset="0"/>
                <a:ea typeface="Calibri" panose="020F0502020204030204" pitchFamily="34" charset="0"/>
                <a:cs typeface="Calibri" panose="020F0502020204030204" pitchFamily="34" charset="0"/>
              </a:rPr>
              <a:t>, 120,000 tons; sugar cane, more than 2 million tons; </a:t>
            </a:r>
          </a:p>
          <a:p>
            <a:pPr marL="742950" lvl="1" indent="-285750" algn="just">
              <a:lnSpc>
                <a:spcPct val="107000"/>
              </a:lnSpc>
              <a:buFont typeface="Wingdings" panose="05000000000000000000" pitchFamily="2" charset="2"/>
              <a:buChar char="§"/>
            </a:pPr>
            <a:r>
              <a:rPr lang="en-US" b="1" dirty="0">
                <a:latin typeface="Calibri" panose="020F0502020204030204" pitchFamily="34" charset="0"/>
                <a:ea typeface="Calibri" panose="020F0502020204030204" pitchFamily="34" charset="0"/>
                <a:cs typeface="Calibri" panose="020F0502020204030204" pitchFamily="34" charset="0"/>
              </a:rPr>
              <a:t>cassava</a:t>
            </a:r>
            <a:r>
              <a:rPr lang="en-US" dirty="0">
                <a:latin typeface="Calibri" panose="020F0502020204030204" pitchFamily="34" charset="0"/>
                <a:ea typeface="Calibri" panose="020F0502020204030204" pitchFamily="34" charset="0"/>
                <a:cs typeface="Calibri" panose="020F0502020204030204" pitchFamily="34" charset="0"/>
              </a:rPr>
              <a:t>, 1.5 million tons; yellow beans, 50,000 tons; </a:t>
            </a:r>
          </a:p>
          <a:p>
            <a:pPr marL="742950" lvl="1" indent="-285750" algn="just">
              <a:lnSpc>
                <a:spcPct val="107000"/>
              </a:lnSpc>
              <a:buFont typeface="Wingdings" panose="05000000000000000000" pitchFamily="2" charset="2"/>
              <a:buChar char="§"/>
            </a:pPr>
            <a:r>
              <a:rPr lang="en-US" b="1" dirty="0">
                <a:latin typeface="Calibri" panose="020F0502020204030204" pitchFamily="34" charset="0"/>
                <a:ea typeface="Calibri" panose="020F0502020204030204" pitchFamily="34" charset="0"/>
                <a:cs typeface="Calibri" panose="020F0502020204030204" pitchFamily="34" charset="0"/>
              </a:rPr>
              <a:t>Job’s tears</a:t>
            </a:r>
            <a:r>
              <a:rPr lang="en-US" dirty="0">
                <a:latin typeface="Calibri" panose="020F0502020204030204" pitchFamily="34" charset="0"/>
                <a:ea typeface="Calibri" panose="020F0502020204030204" pitchFamily="34" charset="0"/>
                <a:cs typeface="Calibri" panose="020F0502020204030204" pitchFamily="34" charset="0"/>
              </a:rPr>
              <a:t>, 213,150 tons. </a:t>
            </a:r>
          </a:p>
          <a:p>
            <a:pPr marL="742950" lvl="1" indent="-285750" algn="just">
              <a:lnSpc>
                <a:spcPct val="107000"/>
              </a:lnSpc>
              <a:buFont typeface="Wingdings" panose="05000000000000000000" pitchFamily="2" charset="2"/>
              <a:buChar char="§"/>
            </a:pPr>
            <a:r>
              <a:rPr lang="en-US" b="1" dirty="0">
                <a:latin typeface="Calibri" panose="020F0502020204030204" pitchFamily="34" charset="0"/>
                <a:ea typeface="Calibri" panose="020F0502020204030204" pitchFamily="34" charset="0"/>
                <a:cs typeface="Calibri" panose="020F0502020204030204" pitchFamily="34" charset="0"/>
              </a:rPr>
              <a:t>Other comparative advantage high-value crop products </a:t>
            </a:r>
            <a:r>
              <a:rPr lang="en-US" dirty="0">
                <a:latin typeface="Calibri" panose="020F0502020204030204" pitchFamily="34" charset="0"/>
                <a:ea typeface="Calibri" panose="020F0502020204030204" pitchFamily="34" charset="0"/>
                <a:cs typeface="Calibri" panose="020F0502020204030204" pitchFamily="34" charset="0"/>
              </a:rPr>
              <a:t>(coffee, cardamom, ancient tree tea, mushrooms).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q"/>
            </a:pPr>
            <a:r>
              <a:rPr lang="en-US" sz="2200" b="1" dirty="0">
                <a:latin typeface="Calibri" panose="020F0502020204030204" pitchFamily="34" charset="0"/>
                <a:ea typeface="Calibri" panose="020F0502020204030204" pitchFamily="34" charset="0"/>
                <a:cs typeface="Calibri" panose="020F0502020204030204" pitchFamily="34" charset="0"/>
              </a:rPr>
              <a:t>Livestock </a:t>
            </a:r>
          </a:p>
          <a:p>
            <a:pPr lvl="1" algn="just">
              <a:lnSpc>
                <a:spcPct val="107000"/>
              </a:lnSpc>
            </a:pPr>
            <a:r>
              <a:rPr lang="en-US" b="1" dirty="0">
                <a:latin typeface="Calibri" panose="020F0502020204030204" pitchFamily="34" charset="0"/>
                <a:ea typeface="Calibri" panose="020F0502020204030204" pitchFamily="34" charset="0"/>
                <a:cs typeface="Calibri" panose="020F0502020204030204" pitchFamily="34" charset="0"/>
              </a:rPr>
              <a:t>Tr</a:t>
            </a:r>
            <a:r>
              <a:rPr lang="en-US" dirty="0">
                <a:latin typeface="Calibri" panose="020F0502020204030204" pitchFamily="34" charset="0"/>
                <a:ea typeface="Calibri" panose="020F0502020204030204" pitchFamily="34" charset="0"/>
                <a:cs typeface="Calibri" panose="020F0502020204030204" pitchFamily="34" charset="0"/>
              </a:rPr>
              <a:t>ansform natural livestock to farming to generate cattle to 30 percent of total agricultural production. </a:t>
            </a:r>
          </a:p>
          <a:p>
            <a:pPr lvl="1" algn="just">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Focus on improve cattle and buffalo  breeds for domestic supply and export, especially to neighbouring countries.</a:t>
            </a:r>
          </a:p>
          <a:p>
            <a:pPr lvl="1" algn="just">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Increase fodder and feed products by actively promoting production with a variety of quality grass types for demonstration and use as input for producing animal feed</a:t>
            </a:r>
          </a:p>
          <a:p>
            <a:pPr lvl="1" algn="just">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Produce at least 10,000–15,000 tons equivalent in 2020. </a:t>
            </a:r>
          </a:p>
          <a:p>
            <a:pPr lvl="1" algn="just">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DengXian" panose="02010600030101010101" pitchFamily="2" charset="-122"/>
                <a:cs typeface="Calibri" panose="020F0502020204030204" pitchFamily="34" charset="0"/>
              </a:rPr>
              <a:t> </a:t>
            </a:r>
            <a:endParaRPr lang="en-US" dirty="0">
              <a:latin typeface="Calibri" panose="020F0502020204030204" pitchFamily="34" charset="0"/>
              <a:ea typeface="DengXian" panose="02010600030101010101" pitchFamily="2" charset="-122"/>
              <a:cs typeface="Times New Roman" panose="02020603050405020304" pitchFamily="18" charset="0"/>
            </a:endParaRPr>
          </a:p>
        </p:txBody>
      </p:sp>
      <p:sp>
        <p:nvSpPr>
          <p:cNvPr id="3" name="Rectangle 2">
            <a:extLst>
              <a:ext uri="{FF2B5EF4-FFF2-40B4-BE49-F238E27FC236}">
                <a16:creationId xmlns:a16="http://schemas.microsoft.com/office/drawing/2014/main" xmlns="" id="{037CFF92-3562-45B3-B072-ADA4B9D959A9}"/>
              </a:ext>
            </a:extLst>
          </p:cNvPr>
          <p:cNvSpPr/>
          <p:nvPr/>
        </p:nvSpPr>
        <p:spPr>
          <a:xfrm>
            <a:off x="305333" y="119590"/>
            <a:ext cx="11667592" cy="523220"/>
          </a:xfrm>
          <a:prstGeom prst="rect">
            <a:avLst/>
          </a:prstGeom>
        </p:spPr>
        <p:txBody>
          <a:bodyPr wrap="square">
            <a:spAutoFit/>
          </a:bodyPr>
          <a:lstStyle/>
          <a:p>
            <a:pPr algn="ctr">
              <a:spcBef>
                <a:spcPts val="1200"/>
              </a:spcBef>
            </a:pPr>
            <a:r>
              <a:rPr lang="en-US" sz="2800" b="1" dirty="0">
                <a:solidFill>
                  <a:srgbClr val="2F5496"/>
                </a:solidFill>
                <a:latin typeface="Calibri Light" panose="020F0302020204030204" pitchFamily="34" charset="0"/>
                <a:ea typeface="DengXian Light" panose="020B0503020204020204" pitchFamily="2" charset="-122"/>
                <a:cs typeface="Times New Roman" panose="02020603050405020304" pitchFamily="18" charset="0"/>
              </a:rPr>
              <a:t>Commodity Production Targets (Commercialisation)</a:t>
            </a:r>
            <a:endParaRPr lang="en-US" dirty="0"/>
          </a:p>
        </p:txBody>
      </p:sp>
    </p:spTree>
    <p:extLst>
      <p:ext uri="{BB962C8B-B14F-4D97-AF65-F5344CB8AC3E}">
        <p14:creationId xmlns:p14="http://schemas.microsoft.com/office/powerpoint/2010/main" val="3874159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2349F5F-EB9E-4BB1-9D54-3295F9292504}"/>
              </a:ext>
            </a:extLst>
          </p:cNvPr>
          <p:cNvSpPr>
            <a:spLocks noGrp="1"/>
          </p:cNvSpPr>
          <p:nvPr>
            <p:ph idx="1"/>
          </p:nvPr>
        </p:nvSpPr>
        <p:spPr>
          <a:xfrm>
            <a:off x="1853901" y="1868558"/>
            <a:ext cx="8596668" cy="2332382"/>
          </a:xfrm>
        </p:spPr>
        <p:txBody>
          <a:bodyPr>
            <a:normAutofit/>
          </a:bodyPr>
          <a:lstStyle/>
          <a:p>
            <a:pPr marL="0" indent="0" algn="ctr">
              <a:buNone/>
            </a:pPr>
            <a:endParaRPr lang="lo-LA" sz="4800" b="1" dirty="0">
              <a:ln w="22225">
                <a:solidFill>
                  <a:schemeClr val="accent2"/>
                </a:solidFill>
                <a:prstDash val="solid"/>
              </a:ln>
              <a:solidFill>
                <a:srgbClr val="00B050"/>
              </a:solidFill>
              <a:latin typeface="Phetsarath OT" panose="02000500000000020004" pitchFamily="2" charset="0"/>
              <a:cs typeface="Phetsarath OT" panose="02000500000000020004" pitchFamily="2" charset="0"/>
            </a:endParaRPr>
          </a:p>
          <a:p>
            <a:pPr marL="0" indent="0" algn="ctr">
              <a:buNone/>
            </a:pPr>
            <a:r>
              <a:rPr lang="en-US" sz="4800" b="1" spc="-50" dirty="0">
                <a:latin typeface="+mj-lt"/>
                <a:ea typeface="+mj-ea"/>
                <a:cs typeface="+mj-cs"/>
              </a:rPr>
              <a:t>Thank you</a:t>
            </a:r>
          </a:p>
        </p:txBody>
      </p:sp>
    </p:spTree>
    <p:extLst>
      <p:ext uri="{BB962C8B-B14F-4D97-AF65-F5344CB8AC3E}">
        <p14:creationId xmlns:p14="http://schemas.microsoft.com/office/powerpoint/2010/main" val="306756532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3409</TotalTime>
  <Words>811</Words>
  <Application>Microsoft Office PowerPoint</Application>
  <PresentationFormat>Custom</PresentationFormat>
  <Paragraphs>70</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Retrospect</vt:lpstr>
      <vt:lpstr>Agriculture Development in Lao PDR</vt:lpstr>
      <vt:lpstr>Agriculture Sector Context </vt:lpstr>
      <vt:lpstr>Vision for Agriculture Development</vt:lpstr>
      <vt:lpstr>Agriculture and Forestry Development programs </vt:lpstr>
      <vt:lpstr>Priority Programs defined in the ADS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Musoke</dc:creator>
  <cp:lastModifiedBy>Windows User</cp:lastModifiedBy>
  <cp:revision>91</cp:revision>
  <dcterms:created xsi:type="dcterms:W3CDTF">2019-10-15T12:22:11Z</dcterms:created>
  <dcterms:modified xsi:type="dcterms:W3CDTF">2023-02-07T01:38:36Z</dcterms:modified>
</cp:coreProperties>
</file>